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82" r:id="rId3"/>
    <p:sldId id="884" r:id="rId4"/>
    <p:sldId id="704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096D98-E24D-45EC-A6E9-4718C6EB4385}" v="1" dt="2021-02-25T10:32:12.3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73" d="100"/>
          <a:sy n="73" d="100"/>
        </p:scale>
        <p:origin x="31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6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84096D98-E24D-45EC-A6E9-4718C6EB4385}"/>
    <pc:docChg chg="undo redo custSel modSld">
      <pc:chgData name="Thomas Tovinger" userId="d52090d9-82c6-45ae-b052-95c46e96cc30" providerId="ADAL" clId="{84096D98-E24D-45EC-A6E9-4718C6EB4385}" dt="2021-02-25T10:35:58.019" v="154" actId="5793"/>
      <pc:docMkLst>
        <pc:docMk/>
      </pc:docMkLst>
      <pc:sldChg chg="modSp mod">
        <pc:chgData name="Thomas Tovinger" userId="d52090d9-82c6-45ae-b052-95c46e96cc30" providerId="ADAL" clId="{84096D98-E24D-45EC-A6E9-4718C6EB4385}" dt="2021-02-25T10:27:58.768" v="8" actId="20577"/>
        <pc:sldMkLst>
          <pc:docMk/>
          <pc:sldMk cId="4229389155" sldId="871"/>
        </pc:sldMkLst>
        <pc:spChg chg="mod">
          <ac:chgData name="Thomas Tovinger" userId="d52090d9-82c6-45ae-b052-95c46e96cc30" providerId="ADAL" clId="{84096D98-E24D-45EC-A6E9-4718C6EB4385}" dt="2021-02-25T10:27:58.768" v="8" actId="20577"/>
          <ac:spMkLst>
            <pc:docMk/>
            <pc:sldMk cId="4229389155" sldId="871"/>
            <ac:spMk id="5" creationId="{00000000-0000-0000-0000-000000000000}"/>
          </ac:spMkLst>
        </pc:spChg>
      </pc:sldChg>
      <pc:sldChg chg="modSp mod">
        <pc:chgData name="Thomas Tovinger" userId="d52090d9-82c6-45ae-b052-95c46e96cc30" providerId="ADAL" clId="{84096D98-E24D-45EC-A6E9-4718C6EB4385}" dt="2021-02-25T10:35:58.019" v="154" actId="5793"/>
        <pc:sldMkLst>
          <pc:docMk/>
          <pc:sldMk cId="373064775" sldId="877"/>
        </pc:sldMkLst>
        <pc:spChg chg="mod">
          <ac:chgData name="Thomas Tovinger" userId="d52090d9-82c6-45ae-b052-95c46e96cc30" providerId="ADAL" clId="{84096D98-E24D-45EC-A6E9-4718C6EB4385}" dt="2021-02-25T10:35:58.019" v="154" actId="5793"/>
          <ac:spMkLst>
            <pc:docMk/>
            <pc:sldMk cId="373064775" sldId="877"/>
            <ac:spMk id="5" creationId="{00000000-0000-0000-0000-000000000000}"/>
          </ac:spMkLst>
        </pc:spChg>
        <pc:spChg chg="mod">
          <ac:chgData name="Thomas Tovinger" userId="d52090d9-82c6-45ae-b052-95c46e96cc30" providerId="ADAL" clId="{84096D98-E24D-45EC-A6E9-4718C6EB4385}" dt="2021-02-25T10:32:14.808" v="15" actId="20577"/>
          <ac:spMkLst>
            <pc:docMk/>
            <pc:sldMk cId="373064775" sldId="877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 smtClean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S5-214362, SA5#138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23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–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31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August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2021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2021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/>
              <a:t/>
            </a:r>
            <a:br>
              <a:rPr lang="en-GB" sz="4800"/>
            </a:br>
            <a:r>
              <a:rPr lang="en-US" altLang="zh-CN" sz="4800" b="1" smtClean="0"/>
              <a:t>3GPP </a:t>
            </a:r>
            <a:r>
              <a:rPr lang="en-US" altLang="zh-CN" sz="4800" b="1" dirty="0"/>
              <a:t>SA5 Rel-18 </a:t>
            </a:r>
            <a:r>
              <a:rPr lang="en-US" altLang="zh-CN" sz="4800" b="1" dirty="0" smtClean="0"/>
              <a:t/>
            </a:r>
            <a:br>
              <a:rPr lang="en-US" altLang="zh-CN" sz="4800" b="1" dirty="0" smtClean="0"/>
            </a:br>
            <a:r>
              <a:rPr lang="en-US" altLang="zh-CN" sz="4800" b="1" dirty="0" smtClean="0"/>
              <a:t>Huawei </a:t>
            </a:r>
            <a:r>
              <a:rPr lang="en-US" altLang="zh-CN" sz="4800" b="1" dirty="0"/>
              <a:t>Considerations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SA5#138e</a:t>
            </a:r>
            <a:r>
              <a:rPr lang="fr-FR" sz="2400" dirty="0">
                <a:latin typeface="Arial" pitchFamily="34" charset="0"/>
              </a:rPr>
              <a:t>, </a:t>
            </a:r>
            <a:r>
              <a:rPr lang="fr-FR" sz="2400" dirty="0" smtClean="0">
                <a:latin typeface="Arial" pitchFamily="34" charset="0"/>
              </a:rPr>
              <a:t>23 </a:t>
            </a:r>
            <a:r>
              <a:rPr lang="fr-FR" altLang="zh-CN" sz="2400" dirty="0">
                <a:latin typeface="Arial" pitchFamily="34" charset="0"/>
              </a:rPr>
              <a:t>– </a:t>
            </a:r>
            <a:r>
              <a:rPr lang="fr-FR" altLang="zh-CN" sz="2400" dirty="0" smtClean="0">
                <a:latin typeface="Arial" pitchFamily="34" charset="0"/>
              </a:rPr>
              <a:t>31</a:t>
            </a:r>
            <a:r>
              <a:rPr lang="en-US" altLang="zh-CN" sz="2400" dirty="0" smtClean="0">
                <a:latin typeface="Arial" pitchFamily="34" charset="0"/>
              </a:rPr>
              <a:t> August, </a:t>
            </a:r>
            <a:r>
              <a:rPr lang="en-US" altLang="zh-CN" sz="2400" dirty="0">
                <a:latin typeface="Arial" pitchFamily="34" charset="0"/>
              </a:rPr>
              <a:t>2021</a:t>
            </a:r>
            <a:r>
              <a:rPr lang="fr-FR" sz="2400" dirty="0">
                <a:latin typeface="Arial" pitchFamily="34" charset="0"/>
              </a:rPr>
              <a:t/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zh-CN" sz="2400" dirty="0" smtClean="0">
                <a:latin typeface="Arial" charset="0"/>
              </a:rPr>
              <a:t>HUAWEI</a:t>
            </a:r>
            <a:endParaRPr lang="en-US" altLang="zh-CN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Summary </a:t>
            </a:r>
            <a:r>
              <a:rPr lang="en-US" altLang="zh-CN" sz="2800"/>
              <a:t>of </a:t>
            </a:r>
            <a:r>
              <a:rPr lang="en-US" altLang="zh-CN" sz="2800" smtClean="0"/>
              <a:t>potential SA5 </a:t>
            </a:r>
            <a:r>
              <a:rPr lang="en-US" altLang="zh-CN" sz="2800" dirty="0" smtClean="0"/>
              <a:t>relevance of RAN </a:t>
            </a:r>
            <a:r>
              <a:rPr lang="en-US" altLang="zh-CN" sz="2800" dirty="0"/>
              <a:t>Rel-18 Workshop </a:t>
            </a:r>
            <a:r>
              <a:rPr lang="en-US" altLang="zh-CN" sz="2800" dirty="0" smtClean="0"/>
              <a:t>topics (ref:RWS-210659</a:t>
            </a:r>
            <a:r>
              <a:rPr lang="en-US" altLang="zh-CN" sz="2800" dirty="0"/>
              <a:t>)</a:t>
            </a:r>
            <a:br>
              <a:rPr lang="en-US" altLang="zh-CN" sz="2800" dirty="0"/>
            </a:b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5" y="1031908"/>
            <a:ext cx="4949431" cy="19219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2" y="4808794"/>
            <a:ext cx="4000275" cy="13181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977" y="1031908"/>
            <a:ext cx="4395527" cy="12460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64" y="2953907"/>
            <a:ext cx="4400101" cy="9134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63" y="3827275"/>
            <a:ext cx="4125798" cy="104863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4977" y="2254833"/>
            <a:ext cx="5339253" cy="11287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4977" y="3274211"/>
            <a:ext cx="3974380" cy="112667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4977" y="4339973"/>
            <a:ext cx="3621786" cy="208252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 bwMode="auto">
          <a:xfrm>
            <a:off x="4282043" y="1468073"/>
            <a:ext cx="4733924" cy="78676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4282043" y="5150840"/>
            <a:ext cx="4733924" cy="18879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4282043" y="5803448"/>
            <a:ext cx="4733924" cy="18879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96564" y="1566051"/>
            <a:ext cx="2467863" cy="341632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/>
              <a:t>Summary of potential relevant topics:</a:t>
            </a:r>
          </a:p>
          <a:p>
            <a:r>
              <a:rPr lang="en-US" altLang="zh-CN" sz="1200" dirty="0" smtClean="0"/>
              <a:t>1. The following topics are closely related to SA5 which need to synchronize SA5 time plan with RAN groups: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200" dirty="0" smtClean="0"/>
              <a:t>AI/ML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200" dirty="0" smtClean="0"/>
              <a:t>Network energy savings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200" dirty="0" smtClean="0"/>
              <a:t>Network slicing enhancements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200" dirty="0" smtClean="0"/>
              <a:t>SON/MDT</a:t>
            </a:r>
          </a:p>
          <a:p>
            <a:endParaRPr lang="en-US" altLang="zh-CN" sz="1200" dirty="0"/>
          </a:p>
          <a:p>
            <a:r>
              <a:rPr lang="en-US" altLang="zh-CN" sz="1200" dirty="0" smtClean="0"/>
              <a:t>2. Other topics may potentially need management support after RAN has finalized their work, e.g.</a:t>
            </a:r>
          </a:p>
          <a:p>
            <a:r>
              <a:rPr lang="en-US" altLang="zh-CN" sz="1200" dirty="0" smtClean="0"/>
              <a:t>Management support of new NR features, IAB etc.</a:t>
            </a:r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642635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List of topics</a:t>
            </a:r>
            <a:endParaRPr lang="en-US" altLang="zh-CN" sz="3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764997"/>
              </p:ext>
            </p:extLst>
          </p:nvPr>
        </p:nvGraphicFramePr>
        <p:xfrm>
          <a:off x="609600" y="1529016"/>
          <a:ext cx="10935314" cy="4048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371"/>
                <a:gridCol w="5342461"/>
                <a:gridCol w="4963482"/>
              </a:tblGrid>
              <a:tr h="370840">
                <a:tc>
                  <a:txBody>
                    <a:bodyPr/>
                    <a:lstStyle/>
                    <a:p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Potential topics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Description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1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b="1" kern="0" dirty="0" smtClean="0">
                          <a:latin typeface="+mj-lt"/>
                        </a:rPr>
                        <a:t>Enhanced intent driven management services for mobile network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lt"/>
                        </a:rPr>
                        <a:t>Rel-17 intent driven management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continuation, 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75175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2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latin typeface="+mj-lt"/>
                        </a:rPr>
                        <a:t>Study on Intent driven management related to core network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5925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3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0" dirty="0" smtClean="0">
                          <a:latin typeface="+mj-lt"/>
                          <a:cs typeface="+mn-cs"/>
                        </a:rPr>
                        <a:t>Study on Deterministic Service Assurance Management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Autonomous networks related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56778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4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b="1" dirty="0" smtClean="0">
                          <a:latin typeface="+mj-lt"/>
                        </a:rPr>
                        <a:t>Enhancement of autonomous network levels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lt"/>
                        </a:rPr>
                        <a:t>Rel-17 ANL continuation,</a:t>
                      </a:r>
                      <a:r>
                        <a:rPr lang="en-US" altLang="zh-CN" sz="1200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62545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5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Self-Configuration of RAN </a:t>
                      </a:r>
                      <a:r>
                        <a:rPr lang="en-US" altLang="zh-CN" sz="1200" b="1" dirty="0" err="1" smtClean="0">
                          <a:latin typeface="+mj-lt"/>
                        </a:rPr>
                        <a:t>Nes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27122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6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Enhancement of service-based management architecture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Rel-17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eSBMA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continuation, 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27122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7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Management data analytics</a:t>
                      </a:r>
                      <a:endParaRPr lang="zh-CN" altLang="en-US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+mj-lt"/>
                        </a:rPr>
                        <a:t>Rel-17 MDAS</a:t>
                      </a:r>
                      <a:r>
                        <a:rPr lang="en-US" altLang="zh-CN" sz="1200" baseline="0" dirty="0" smtClean="0">
                          <a:latin typeface="+mj-lt"/>
                        </a:rPr>
                        <a:t> continuation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Autonomous networks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8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latin typeface="+mj-lt"/>
                        </a:rPr>
                        <a:t>Study on enhancement management of non-public network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Rel-17 NPN management continuation,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management support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vertical industry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related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61721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9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Key Quality Indicators (KQIs)</a:t>
                      </a:r>
                      <a:r>
                        <a:rPr lang="en-US" altLang="zh-CN" sz="1200" b="1" baseline="0" dirty="0" smtClean="0">
                          <a:latin typeface="+mj-lt"/>
                        </a:rPr>
                        <a:t> </a:t>
                      </a:r>
                      <a:r>
                        <a:rPr lang="en-US" altLang="zh-CN" sz="1200" b="1" dirty="0" smtClean="0">
                          <a:latin typeface="+mj-lt"/>
                        </a:rPr>
                        <a:t>for 5G service experience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Management of new features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34536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10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Study on incident management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Management of new features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74133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11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latin typeface="+mj-lt"/>
                        </a:rPr>
                        <a:t>Study on interworking with ETSI MEC for Edge computing network management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Management of new features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  <a:tr h="293428"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latin typeface="+mj-lt"/>
                        </a:rPr>
                        <a:t>12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 smtClean="0">
                          <a:latin typeface="+mj-lt"/>
                        </a:rPr>
                        <a:t>Energy efficiency and energy saving</a:t>
                      </a:r>
                      <a:r>
                        <a:rPr lang="en-US" altLang="zh-CN" sz="1200" b="1" baseline="0" dirty="0" smtClean="0">
                          <a:latin typeface="+mj-lt"/>
                        </a:rPr>
                        <a:t> management</a:t>
                      </a:r>
                      <a:endParaRPr lang="zh-CN" altLang="en-US" sz="12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Rel-17 EE continuation,</a:t>
                      </a:r>
                      <a:r>
                        <a:rPr lang="en-US" altLang="zh-CN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Management of new features</a:t>
                      </a:r>
                      <a:endParaRPr lang="zh-CN" altLang="en-US" sz="12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84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138969</TotalTime>
  <Words>247</Words>
  <Application>Microsoft Office PowerPoint</Application>
  <PresentationFormat>宽屏</PresentationFormat>
  <Paragraphs>53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Wingdings</vt:lpstr>
      <vt:lpstr>Office Theme</vt:lpstr>
      <vt:lpstr>   3GPP SA5 Rel-18  Huawei Considerations SA5#138e, 23 – 31 August, 2021 </vt:lpstr>
      <vt:lpstr>Summary of potential SA5 relevance of RAN Rel-18 Workshop topics (ref:RWS-210659) </vt:lpstr>
      <vt:lpstr>List of topics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3387</cp:revision>
  <dcterms:created xsi:type="dcterms:W3CDTF">2008-08-30T09:32:10Z</dcterms:created>
  <dcterms:modified xsi:type="dcterms:W3CDTF">2021-08-13T13:41:27Z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(3)e19N/WQ4aXa/Ekk+blbhCEdMDMIUKMtYUTYwtLoMr2LNzPgs/yrHO5A1tXK6kNahrclPgpG+
vLnVsWOCUU0NCnvL1s4TmOgp/HOkimV0uJKIA3F4nKqcSmDgmxz4L4JEW6JSiQS9K0c1VRBj
oT4ekm61EYqQSW9QD0cUdaZq/4JQTDn87fHebl1T5UPV6WZLp9VpA5hx0U/iJ3hRmszrgNPz
9tl1QlQF7b+DnNSdV9</vt:lpwstr>
  </property>
  <property fmtid="{D5CDD505-2E9C-101B-9397-08002B2CF9AE}" pid="3" name="_2015_ms_pID_7253431">
    <vt:lpwstr>koeqPQywzJrUuuV+zkUsjciyaGSIARXMT4Bgw9FzSwzm5C4c/RXlD1
otKS4FXEth3sRQMgRqRpKnccmuZGSIcsjnKH8YjlhETUUfGPuLrjgIgEb6UmZdO4NvYANuZa
lSz7IA5gfN63HiJJmdrFqDfv/IU9tllmQLtWP/5yJYcZfM0HakA2QlJBSdePwhdPqJCiZe/+
RPe6Ml7VmJNSDig2+p/+VAb086LPB/rmpH4e</vt:lpwstr>
  </property>
  <property fmtid="{D5CDD505-2E9C-101B-9397-08002B2CF9AE}" pid="4" name="_2015_ms_pID_7253432">
    <vt:lpwstr>xQ==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1628855330</vt:lpwstr>
  </property>
</Properties>
</file>